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</p:sldMasterIdLst>
  <p:notesMasterIdLst>
    <p:notesMasterId r:id="rId69"/>
  </p:notesMasterIdLst>
  <p:sldIdLst>
    <p:sldId id="256" r:id="rId2"/>
    <p:sldId id="322" r:id="rId3"/>
    <p:sldId id="257" r:id="rId4"/>
    <p:sldId id="258" r:id="rId5"/>
    <p:sldId id="259" r:id="rId6"/>
    <p:sldId id="309" r:id="rId7"/>
    <p:sldId id="308" r:id="rId8"/>
    <p:sldId id="277" r:id="rId9"/>
    <p:sldId id="307" r:id="rId10"/>
    <p:sldId id="306" r:id="rId11"/>
    <p:sldId id="323" r:id="rId12"/>
    <p:sldId id="324" r:id="rId13"/>
    <p:sldId id="276" r:id="rId14"/>
    <p:sldId id="315" r:id="rId15"/>
    <p:sldId id="316" r:id="rId16"/>
    <p:sldId id="313" r:id="rId17"/>
    <p:sldId id="312" r:id="rId18"/>
    <p:sldId id="311" r:id="rId19"/>
    <p:sldId id="279" r:id="rId20"/>
    <p:sldId id="310" r:id="rId21"/>
    <p:sldId id="274" r:id="rId22"/>
    <p:sldId id="262" r:id="rId23"/>
    <p:sldId id="261" r:id="rId24"/>
    <p:sldId id="319" r:id="rId25"/>
    <p:sldId id="320" r:id="rId26"/>
    <p:sldId id="317" r:id="rId27"/>
    <p:sldId id="260" r:id="rId28"/>
    <p:sldId id="266" r:id="rId29"/>
    <p:sldId id="265" r:id="rId30"/>
    <p:sldId id="264" r:id="rId31"/>
    <p:sldId id="271" r:id="rId32"/>
    <p:sldId id="270" r:id="rId33"/>
    <p:sldId id="272" r:id="rId34"/>
    <p:sldId id="269" r:id="rId35"/>
    <p:sldId id="268" r:id="rId36"/>
    <p:sldId id="273" r:id="rId37"/>
    <p:sldId id="267" r:id="rId38"/>
    <p:sldId id="263" r:id="rId39"/>
    <p:sldId id="284" r:id="rId40"/>
    <p:sldId id="285" r:id="rId41"/>
    <p:sldId id="286" r:id="rId42"/>
    <p:sldId id="288" r:id="rId43"/>
    <p:sldId id="287" r:id="rId44"/>
    <p:sldId id="290" r:id="rId45"/>
    <p:sldId id="289" r:id="rId46"/>
    <p:sldId id="291" r:id="rId47"/>
    <p:sldId id="293" r:id="rId48"/>
    <p:sldId id="292" r:id="rId49"/>
    <p:sldId id="283" r:id="rId50"/>
    <p:sldId id="282" r:id="rId51"/>
    <p:sldId id="281" r:id="rId52"/>
    <p:sldId id="299" r:id="rId53"/>
    <p:sldId id="298" r:id="rId54"/>
    <p:sldId id="297" r:id="rId55"/>
    <p:sldId id="300" r:id="rId56"/>
    <p:sldId id="296" r:id="rId57"/>
    <p:sldId id="295" r:id="rId58"/>
    <p:sldId id="303" r:id="rId59"/>
    <p:sldId id="294" r:id="rId60"/>
    <p:sldId id="302" r:id="rId61"/>
    <p:sldId id="304" r:id="rId62"/>
    <p:sldId id="305" r:id="rId63"/>
    <p:sldId id="280" r:id="rId64"/>
    <p:sldId id="325" r:id="rId65"/>
    <p:sldId id="326" r:id="rId66"/>
    <p:sldId id="321" r:id="rId67"/>
    <p:sldId id="318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E667E-A4AF-489F-ABBC-742CDB752DA8}" type="datetimeFigureOut">
              <a:rPr lang="en-US" smtClean="0"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217B-0819-4A5E-A22B-6D17EF0CA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0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0E7E-5B00-413F-9B4D-3F75AFC3FA8C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38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BEB6-5632-4157-96CD-D16FC48BB423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36768-8FA8-4154-8FFF-9DB176306CC8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A997F-6351-4381-9252-39011E6B5ADE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1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09470-C313-4EAC-973D-10C6DE51B0D9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393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A13-1CA1-40EA-919C-B386F60F3346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91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3A8BE-9540-4484-8B3C-6AA80D1C727D}" type="datetime1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8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C90D-C44C-45A1-BDF7-694CEEC9B72A}" type="datetime1">
              <a:rPr lang="en-US" smtClean="0"/>
              <a:t>2/26/2019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143BF-A0EC-4F2E-887A-327F3AA3EA94}" type="datetime1">
              <a:rPr lang="en-US" smtClean="0"/>
              <a:t>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7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D458E5C-56F9-49BD-8DA7-638C914B6756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8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9B6D-64F9-47C7-934E-116378C4E6D9}" type="datetime1">
              <a:rPr lang="en-US" smtClean="0"/>
              <a:t>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9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7E5415-4B9C-4750-B9F1-21B230A2C37E}" type="datetime1">
              <a:rPr lang="en-US" smtClean="0"/>
              <a:t>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ADD426C-F078-4967-9FE7-1015426B2B1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2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MQzpLLhN0f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hortle.ccsu.edu/java5/Notes/chap04/ch04_4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05E5-B00A-4D12-8EEF-FD975F2A9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Computational and Algorithmic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689D0-A904-492A-BBC8-EE34E6015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 – </a:t>
            </a:r>
            <a:r>
              <a:rPr lang="en-US"/>
              <a:t>Computational Thinking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1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127905" cy="40233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Pascal’s calculator and other similar devices of that time were not programmable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One of the first programmable devices in history was a loom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Joseph Marie Jacquard’s loom (1804) could be programmed by feeding in a set of punched cards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not all that different from quitting a program that’s running on your computer and starting another one!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https://www.youtube.com/watch?v=MQzpLLhN0fY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FAE32-93F8-487B-BEE1-039D6911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185" y="1845734"/>
            <a:ext cx="3061101" cy="40233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42E41-83BB-4E7D-A76C-1BF397DD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964B-D953-4BD7-9594-FD49023C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0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49F1-B64A-4185-8D48-2B2AB3DB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Analytical Engine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0D40E-41C3-4830-98D2-E2F9AD7D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Arthur Lee, Tony Mione, Pravin Pawar - SUNY Korea - CSE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EED8D-2339-4B4A-8743-6AF6A677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ACF6A-0E3D-4BDA-AD64-FE831042AB50}"/>
              </a:ext>
            </a:extLst>
          </p:cNvPr>
          <p:cNvSpPr txBox="1">
            <a:spLocks/>
          </p:cNvSpPr>
          <p:nvPr/>
        </p:nvSpPr>
        <p:spPr>
          <a:xfrm>
            <a:off x="4041648" y="1945328"/>
            <a:ext cx="7626096" cy="449616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Summer of 1821 – Mathematician Charles Babbage and astronomer John Herschel were working on creating a book of mathematical tables. </a:t>
            </a:r>
          </a:p>
          <a:p>
            <a:r>
              <a:rPr lang="en-US" dirty="0"/>
              <a:t>Almanac contains tables denoting positions of the Moons, planets and stars – which are used by navigators to determine location at the sea. </a:t>
            </a:r>
          </a:p>
          <a:p>
            <a:r>
              <a:rPr lang="en-US" dirty="0"/>
              <a:t>Manual work caused a number of errors. </a:t>
            </a:r>
          </a:p>
          <a:p>
            <a:r>
              <a:rPr lang="en-US" dirty="0"/>
              <a:t>Babbage showed his frustration with the large number of errors by exclaiming, “I wish to God these calculations had been executed by steam!”</a:t>
            </a:r>
          </a:p>
          <a:p>
            <a:r>
              <a:rPr lang="en-US" dirty="0"/>
              <a:t>What made Babbage think steam engines could help him solve mathematical problems?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6EB8DD-B8B3-4B27-A0B6-205E3A17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55" y="1945328"/>
            <a:ext cx="2500021" cy="43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2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50141-CCBD-4B9E-848E-1C44A040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C410-A4C6-43D1-8544-3218F84E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955C3-76A3-41B8-AFC1-0971FD55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Arthur Lee, Tony Mione, Pravin Pawar - SUNY Korea - CSE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91BDF-6D30-446C-8969-CFBD044F1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B6170-69A9-4C8C-B1B5-8E0D40CCF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188" y="33090"/>
            <a:ext cx="8679623" cy="63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84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67" y="1845734"/>
            <a:ext cx="7949751" cy="426245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Charles Babbage designed the Analytical Engine, a mechanical, programmable computer in 19</a:t>
            </a:r>
            <a:r>
              <a:rPr lang="en-US" sz="2800" baseline="30000" dirty="0"/>
              <a:t>th</a:t>
            </a:r>
            <a:r>
              <a:rPr lang="en-US" sz="2800" dirty="0"/>
              <a:t> Century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 was never built in Babbage’s time due to a lack of manufacturing capabilities (ahead of his time!)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Design called for punched cards to be fed into the machine to program it to perform mathematical calculations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Output would go to a printer or punched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686BF-A2DC-432C-A9A9-CE19DE29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19" y="1988665"/>
            <a:ext cx="3499077" cy="31319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0915A-7EB2-44C6-A91F-1C838AD23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1113-47DF-4E38-B993-573E1033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1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Many others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Now, move forward to the 20th and 21st centuries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 modern computer has three basic requirements: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Must be electronic and not exclusively mechanical.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Must be digital, not analog</a:t>
            </a:r>
          </a:p>
          <a:p>
            <a:pPr marL="932688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Uses discrete values (digits), not a continuous range of values to represent data. (i.e. digital  vs mercury-based thermometer)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/>
              <a:t>Must employ the </a:t>
            </a:r>
            <a:r>
              <a:rPr lang="en-US" sz="2400" b="1" dirty="0"/>
              <a:t>stored-program concept</a:t>
            </a:r>
          </a:p>
          <a:p>
            <a:pPr marL="761238" lvl="2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device can be reprogrammed by changing the instructions stored in the memory of the computer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4FCCA-7126-40AD-9579-05FA62BA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C651D-7868-46EA-87D5-52CA9711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0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69" y="1845734"/>
            <a:ext cx="6982365" cy="40233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ENIAC (Electronic Numerical Integrator and Computer)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Built in the 1940s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Among the first computers to employ the stored-program concept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modern computer has four major kinds of components: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Input device(s) – examples?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Output device(s) – examples?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Memory – for data storage, both temporary &amp; permanent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Processor – for doing computations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636C2-8DB8-42AA-B3A4-E8C76F3F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434" y="1845734"/>
            <a:ext cx="3421497" cy="263151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6BCC-163B-46D0-A27A-BDC902B5B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6A05A-C268-4354-B46A-20B269B0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Again, the </a:t>
            </a:r>
            <a:r>
              <a:rPr lang="en-US" b="1" dirty="0"/>
              <a:t>stored-program concept </a:t>
            </a:r>
            <a:r>
              <a:rPr lang="en-US" dirty="0"/>
              <a:t>is the idea that programs (software) along with their data are </a:t>
            </a:r>
            <a:r>
              <a:rPr lang="en-US" i="1" dirty="0"/>
              <a:t>stored </a:t>
            </a:r>
            <a:r>
              <a:rPr lang="en-US" dirty="0"/>
              <a:t>(saved) in the memory of a computer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Not referring to storage on hard drives, flash drives or CDs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Referring to </a:t>
            </a:r>
            <a:r>
              <a:rPr lang="en-US" b="1" dirty="0"/>
              <a:t>main memory </a:t>
            </a:r>
            <a:r>
              <a:rPr lang="en-US" dirty="0"/>
              <a:t>of the computer, sometimes called the </a:t>
            </a:r>
            <a:r>
              <a:rPr lang="en-US" b="1" dirty="0"/>
              <a:t>RAM </a:t>
            </a:r>
            <a:r>
              <a:rPr lang="en-US" dirty="0"/>
              <a:t>(random access memory)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modern processor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reads the </a:t>
            </a:r>
            <a:r>
              <a:rPr lang="en-US" b="1" dirty="0"/>
              <a:t>machine instructions </a:t>
            </a:r>
            <a:r>
              <a:rPr lang="en-US" i="1" dirty="0"/>
              <a:t>stored </a:t>
            </a:r>
            <a:r>
              <a:rPr lang="en-US" dirty="0"/>
              <a:t>as 1s and 0s in the main memory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executes those instructions in sequence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Key point: these instructions can be changed to easily reprogram the computer to do new tasks</a:t>
            </a:r>
          </a:p>
          <a:p>
            <a:r>
              <a:rPr lang="en-US" dirty="0"/>
              <a:t>A typical processor has a thousand or more different machine instructions. 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E0AE4-7F40-4E47-AC6D-140C1E65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2173B-73AF-4E9C-BC06-23E22F5E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351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variety of devices have been used to represent digits and to control the operation of computing machines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1940s: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Bardeen, Brattain, and Shockley invented the </a:t>
            </a:r>
            <a:r>
              <a:rPr lang="en-US" b="1" dirty="0"/>
              <a:t>transistor</a:t>
            </a:r>
            <a:r>
              <a:rPr lang="en-US" dirty="0"/>
              <a:t>, which is an electronic switch with no moving parts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1950s and 1960s: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Kilby, Noyce, and others used transistors to develop </a:t>
            </a:r>
            <a:r>
              <a:rPr lang="en-US" b="1" dirty="0"/>
              <a:t>integrated circuits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Devised a way to manufacture thousands – later, millions and billions – of transistors on a single wafer of silicon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single </a:t>
            </a:r>
            <a:r>
              <a:rPr lang="en-US" b="1" dirty="0"/>
              <a:t>chip </a:t>
            </a:r>
            <a:r>
              <a:rPr lang="en-US" dirty="0"/>
              <a:t>contains: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 integrated circuit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ceramic or plastic case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external pins to attach it to a </a:t>
            </a:r>
            <a:r>
              <a:rPr lang="en-US" b="1" dirty="0"/>
              <a:t>circuit board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610B7-A49C-4094-8B0F-F453A813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77" y="4339228"/>
            <a:ext cx="2817002" cy="19802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D27D6-4258-47D6-AAF1-F6AEE687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6CB4-A8D4-4B01-B8F9-C7A7B265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37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Transistors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Noyce and businessman Gordon Moore commercialized this technology by co-founding Intel Corporation in 1968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Manufacturing technologies improved in the 1950s and 1960s: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engineers were able to pack many more transistors per unit area on silicon wafers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Moore’s law: </a:t>
            </a:r>
            <a:r>
              <a:rPr lang="en-US" sz="2000" dirty="0"/>
              <a:t>Moore observed that the number of components within an integrated circuit was doubling every 18 months. 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trend has continued pretty steadily since then. 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But transistors can be only so small!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Combating miniaturization challenges: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Intel, AMD (Advanced Micro Devices) and others now make processors that feature multiple processing </a:t>
            </a:r>
            <a:r>
              <a:rPr lang="en-US" sz="2000" b="1" dirty="0"/>
              <a:t>cores </a:t>
            </a:r>
            <a:r>
              <a:rPr lang="en-US" sz="2000" dirty="0"/>
              <a:t>that perform calculations in parallel with each other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C0C90-F9CE-45A3-B222-A31EE179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79C6F-8B41-4EF3-8DC2-385620AB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computing system consists of two major parts: the </a:t>
            </a:r>
            <a:r>
              <a:rPr lang="en-US" b="1" dirty="0"/>
              <a:t>hardware </a:t>
            </a:r>
            <a:r>
              <a:rPr lang="en-US" dirty="0"/>
              <a:t>and the </a:t>
            </a:r>
            <a:r>
              <a:rPr lang="en-US" b="1" dirty="0"/>
              <a:t>software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Some hardware elements of a computer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Screen, keyboard, mouse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Central processing unit, main memory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Hard drives and other storage units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Type of software in use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Applications software, like office productivity programs, video games, web browsers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Systems software, like operating systems, database systems</a:t>
            </a:r>
          </a:p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0906A-3449-437A-BB01-CED4C3DEF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40294-C7D7-4205-A81E-DAEB3787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1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628F-40ED-4849-9E12-DE90495C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A7863-568E-449E-956F-134A25DE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This lecture: Computational Thinking</a:t>
            </a:r>
          </a:p>
          <a:p>
            <a:r>
              <a:rPr lang="en-US" dirty="0">
                <a:solidFill>
                  <a:schemeClr val="tx1"/>
                </a:solidFill>
              </a:rPr>
              <a:t>Reading: Read Chapter 1 of </a:t>
            </a:r>
            <a:r>
              <a:rPr lang="en-US" dirty="0" err="1">
                <a:solidFill>
                  <a:schemeClr val="tx1"/>
                </a:solidFill>
              </a:rPr>
              <a:t>Conery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Acknowledgement</a:t>
            </a:r>
            <a:r>
              <a:rPr lang="en-US" dirty="0"/>
              <a:t>: These slides are extended version of slides prepared by Prof. Arthur Lee, Prof. Tony </a:t>
            </a:r>
            <a:r>
              <a:rPr lang="en-US" dirty="0" err="1"/>
              <a:t>Mione</a:t>
            </a:r>
            <a:r>
              <a:rPr lang="en-US" dirty="0"/>
              <a:t> for earlier </a:t>
            </a:r>
            <a:r>
              <a:rPr lang="en-US"/>
              <a:t>CSE101 classes.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3110C-3C36-4D3C-A0E5-E104C6964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0E9D7-DE8B-4062-90D8-312415C7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stored program approach used today is implemented using </a:t>
            </a:r>
            <a:r>
              <a:rPr lang="en-US" b="1" dirty="0"/>
              <a:t>von Neumann architecture</a:t>
            </a:r>
            <a:r>
              <a:rPr lang="en-US" dirty="0"/>
              <a:t>, named after U.S. mathematician John von Neumann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architecture contains input devices, output devices, a processor and a memory 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4CC24-F318-4B83-A7C3-6DF281B2EAC1}"/>
              </a:ext>
            </a:extLst>
          </p:cNvPr>
          <p:cNvSpPr txBox="1"/>
          <p:nvPr/>
        </p:nvSpPr>
        <p:spPr>
          <a:xfrm>
            <a:off x="6665372" y="2831988"/>
            <a:ext cx="4385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• Will now look at how they work together to form a functioning computer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8E55D-71DA-456B-A697-10868B3D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447" y="2831988"/>
            <a:ext cx="5406925" cy="31549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59D92-65C4-47CC-B26A-F06DA263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D1FBC-4940-40F6-B6D7-05E8B65A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41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7858" cy="40233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modern computers (PCs), the major components in a von Neumann machine reside physically in a circuit board called the </a:t>
            </a:r>
            <a:r>
              <a:rPr lang="en-US" sz="2400" b="1" dirty="0"/>
              <a:t>motherboard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CPU, memory, expansion cards and other components are plugged into slots so they can be replaced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Hard drives, CD drives, and other storage devices are connected to the motherboard through cables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central processing unit is the “brain” of the machine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its </a:t>
            </a:r>
            <a:r>
              <a:rPr lang="en-US" sz="2000" b="1" dirty="0"/>
              <a:t>arithmetic/logic unit </a:t>
            </a:r>
            <a:r>
              <a:rPr lang="en-US" sz="2000" dirty="0"/>
              <a:t>(ALU) performs millions or billions of calculations per second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control unit </a:t>
            </a:r>
            <a:r>
              <a:rPr lang="en-US" sz="2000" dirty="0"/>
              <a:t>is the main organizing force of the computer and directs the operation of the ALU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3F33D-F44A-4D95-8A0B-5E39E7B7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00FA9-30D5-412C-9136-82ED98D9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1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FDF47B-7BCE-46B6-A2B1-5D294F95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5142D-4D08-4F01-AB59-C06A769E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90" y="1774561"/>
            <a:ext cx="4738749" cy="450423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AED21-9C4C-4220-A4F4-18FB6FAA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A1F72-D2A3-4B0C-B0EE-758085D32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219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computer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115203" cy="40233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memory unit in this diagram refers to the main memory, not hard drives and other forms of </a:t>
            </a:r>
            <a:r>
              <a:rPr lang="en-US" b="1" dirty="0"/>
              <a:t>external storage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CPU, main memory, and </a:t>
            </a:r>
            <a:r>
              <a:rPr lang="pt-BR" dirty="0"/>
              <a:t>I/O devices communicate over </a:t>
            </a:r>
            <a:r>
              <a:rPr lang="en-US" dirty="0"/>
              <a:t>a shared set of wires known as the </a:t>
            </a:r>
            <a:r>
              <a:rPr lang="en-US" b="1" dirty="0"/>
              <a:t>system bus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20E37-64FD-4A72-B744-AD4E23E0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08" y="3125325"/>
            <a:ext cx="4421505" cy="2692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F4A96-058F-4046-97EF-3544C466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2" y="3857414"/>
            <a:ext cx="5749683" cy="14620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56AD9-DBC4-4239-A0F4-2E948ADE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1621B-BB73-4A12-AA34-F783DCC3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fetch-decode-execute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system bus carries electrical signals that encode machine instructions and data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CPU </a:t>
            </a:r>
            <a:r>
              <a:rPr lang="en-US" sz="2000" b="1" dirty="0"/>
              <a:t>fetches </a:t>
            </a:r>
            <a:r>
              <a:rPr lang="en-US" sz="2000" dirty="0"/>
              <a:t>the instructions and data from memory as needed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control unit </a:t>
            </a:r>
            <a:r>
              <a:rPr lang="en-US" sz="2000" b="1" dirty="0"/>
              <a:t>decodes </a:t>
            </a:r>
            <a:r>
              <a:rPr lang="en-US" sz="2000" dirty="0"/>
              <a:t>each instruction to figure out what it is (an addition, subtraction, whatever)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values (e.g., numbers to be added and their resultant sum) are stored temporarily in memory cells called </a:t>
            </a:r>
            <a:r>
              <a:rPr lang="en-US" sz="2000" b="1" dirty="0"/>
              <a:t>registers </a:t>
            </a:r>
            <a:r>
              <a:rPr lang="en-US" sz="2000" dirty="0"/>
              <a:t>within the CPU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ALU </a:t>
            </a:r>
            <a:r>
              <a:rPr lang="en-US" sz="2000" b="1" dirty="0"/>
              <a:t>executes </a:t>
            </a:r>
            <a:r>
              <a:rPr lang="en-US" sz="2000" dirty="0"/>
              <a:t>the instruction, saving the result in the registers and main memory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This whole process is known as the </a:t>
            </a:r>
            <a:r>
              <a:rPr lang="en-US" sz="2400" b="1" dirty="0"/>
              <a:t>fetch-decode-execute cycle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Illustration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hlinkClick r:id="rId2"/>
              </a:rPr>
              <a:t>https://chortle.ccsu.edu/java5/Notes/chap04/ch04_4.html</a:t>
            </a:r>
            <a:r>
              <a:rPr lang="en-US" dirty="0"/>
              <a:t> 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51EA3-82FE-4441-B2B1-CDDB69A6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8D6A9-082E-4BC2-AE1D-329E8B5F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2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fetch-decode-execute cycle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02043-FA97-4B19-BB3F-1A5E72E7C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359" y="1919774"/>
            <a:ext cx="5662782" cy="37532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C3A5-8D62-48C6-89AA-6EAE94ED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711D-D76C-4EC8-AC5E-FD33C542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4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Software consists of instructions for the CPU to execute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CPUs “understand” something called </a:t>
            </a:r>
            <a:r>
              <a:rPr lang="en-US" sz="2400" b="1" dirty="0"/>
              <a:t>machine language</a:t>
            </a:r>
            <a:r>
              <a:rPr lang="en-US" sz="2400" dirty="0"/>
              <a:t>, which consists of 0s and 1s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 single instruction for a modern computer might consist of some combination of 32 or 64 0s and 1s!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Most programming now done using </a:t>
            </a:r>
            <a:r>
              <a:rPr lang="en-US" sz="2800" b="1" dirty="0"/>
              <a:t>high-level programming languages</a:t>
            </a:r>
            <a:r>
              <a:rPr lang="en-US" sz="2800" dirty="0"/>
              <a:t>, which consist of English and English-like words with some mathematical notation thrown in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Will look into the basics of Python, a popular, easy-to-learn, high-level programming language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B282-019B-4CE2-A27B-E2C76F5A3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D8A3F-CC71-451E-A533-462C58FF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41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computational thinking?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61843"/>
            <a:ext cx="10362081" cy="4571845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Computational Thinking: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computer scientists think – how they reason and work through problems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science encompasses many sub-disciplines that support the goal of solving problems: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theory areas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these are the heart and soul of computer science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algorithms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structures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systems areas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hardware design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operating systems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software and applications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software engineering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programming languages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Databases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Simulation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artificial intelligence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graphics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major goal of this course is to help you develop your computational thinking and problem solving skills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E5326-868F-4325-985D-57C8D7EA7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33947-5D5A-4B50-87DB-ED838358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97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classical problem: Sorting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Suppose we have a deck of cards we want to put in order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Sorting</a:t>
            </a:r>
            <a:r>
              <a:rPr lang="en-US" dirty="0"/>
              <a:t>: important problem – arises frequently in computer science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Example: Use the Ace thru 8 of Hearts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Given: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Want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E0D8C-FD1A-4329-B432-0BB6A824C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79" y="3087462"/>
            <a:ext cx="7175143" cy="117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1C84B-985D-4E80-B56C-48A5B24C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91" y="4591563"/>
            <a:ext cx="7175143" cy="121727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A06FC-0B2C-49F6-88B3-A7F363C1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891A6-C148-4110-99BF-59464A5A2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69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classical problem: Sorting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You want to explain to a young child how to put the cards in order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steps would you give?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723C0-6A05-4F60-920C-E42BEB746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094" y="2515572"/>
            <a:ext cx="5919280" cy="112336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3F090-72BC-4B45-82DE-8CDCFE99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81AC-008F-42DE-B68A-FE1F74D5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4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5E70-EEA4-4DFE-BC35-10F4B121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7136-FE38-4E3A-BC36-91DBA2A76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Computer science </a:t>
            </a:r>
            <a:r>
              <a:rPr lang="en-US" dirty="0"/>
              <a:t>is all about using computers and computing technology to solve challenging, real-world problems in science, medicine, business and society (for us for now)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Computer science = computer programming </a:t>
            </a:r>
            <a:r>
              <a:rPr lang="en-US" dirty="0">
                <a:sym typeface="Wingdings" panose="05000000000000000000" pitchFamily="2" charset="2"/>
              </a:rPr>
              <a:t> Not true</a:t>
            </a:r>
            <a:endParaRPr lang="en-US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Computer programming is an important aspect of computer science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Computer programs often provide (parts of) the solutions to challenging technological problems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Computer science is also not: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computer literacy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computer maintenance/repair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 fast track to becoming a nerd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62728-EAAB-4B12-B5EE-18497A73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35983-A118-4BDA-A59D-38A2A774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classical problem: Sorting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One sorting technique is called </a:t>
            </a:r>
            <a:r>
              <a:rPr lang="en-US" b="1" dirty="0">
                <a:solidFill>
                  <a:srgbClr val="FF0000"/>
                </a:solidFill>
              </a:rPr>
              <a:t>selection sort</a:t>
            </a:r>
            <a:r>
              <a:rPr lang="en-US" b="1" dirty="0"/>
              <a:t>	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It repeatedly searches for and swaps cards in the list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41CB3-523B-45AB-A30D-93613382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62" y="2497405"/>
            <a:ext cx="6775307" cy="126283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E5887-2B1E-4888-8244-26F47C195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0BE16-FB7A-48CE-BAE3-9A968C96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0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First, find the smallest item and exchange it with the card in the first position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8DA05-3E5E-4ADE-A581-C71ADF13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20" y="2236139"/>
            <a:ext cx="6476494" cy="11928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7C0D8-5AA0-4602-9AAE-090FFB5D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488A9-FB5E-4F7D-99D6-3DAE164F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71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smallest item and exchange it with the card in the first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5D68D-8098-424A-9A8A-9CEB87AE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63" y="2299705"/>
            <a:ext cx="6620029" cy="168446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A89D7-BEEE-40D5-8F23-931FC0C53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9919C-892D-4D0A-892F-1B537B7BA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8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Collection after the exchange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32955-A4FB-4690-A212-911521DCF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56" y="2238764"/>
            <a:ext cx="6546422" cy="169875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12A37-6A77-4F42-BA68-AF49B687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BE4D4-4DCA-4A2A-8E31-9E7277DC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6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Next, </a:t>
            </a: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second-smallest item and exchange it with the card in the second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5B3EF-1F4E-48A3-9530-E9213CB3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72" y="2259467"/>
            <a:ext cx="6724002" cy="124884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5D29B-D261-40E8-A15C-6F1DED5D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EEFE-39F9-4AE1-8650-3580B68CC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23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Select</a:t>
            </a:r>
            <a:r>
              <a:rPr lang="en-US" dirty="0"/>
              <a:t> the second-smallest item and exchange it with the card in the second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C9A30-80AA-489A-9C49-553911493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94" y="2290373"/>
            <a:ext cx="6957457" cy="177777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C87F2-AD9D-4826-B807-4D48651E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C7E47-8826-4289-8585-EA2556DFE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9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Collection after the exchange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9B6F0-E19C-4249-9995-F7F4B1FC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96" y="2285417"/>
            <a:ext cx="7069494" cy="181155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4D2D3-E816-4BF4-807E-B397B9CA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17507-5082-4B3E-96B0-11ED855B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23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AF1AA-3DE3-46D7-8DE7-A36F1EAD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00" y="2245567"/>
            <a:ext cx="7203719" cy="133599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29D53-53CE-403A-AAD6-F0B86103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9BE7-2D54-48B7-9202-BB46F2D0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1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EEE35-8778-419C-A1E8-4CA635915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5" y="2245075"/>
            <a:ext cx="7145559" cy="184109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EE5A5F-BB91-4CAA-9195-28126E9B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5C522-EAC1-4EC3-AF01-ACE7C5D7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6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8431DE-668F-48F9-81F7-68927F01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55" y="2238141"/>
            <a:ext cx="7101572" cy="18464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E8679-4A37-4A53-86B6-E3E7D2E2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77BEE-4B73-45B8-A325-22046447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57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4FD1-421D-4493-B479-68078C20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a good fit for 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1F9F3-0923-4663-8949-58B712106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are a good fit for computer science if: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are naturally curious and inquisitive.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feel compelled to solve problems and puzzles.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have a creative spirit and like making things.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think in a logical, step-by-step manner.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approach issues from unconventional angles.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are willing to evolve and learn new things every day.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are self-driven and have enough grit to endure long periods of frustration.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You know how to search the web for answers.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dirty="0"/>
              <a:t>List </a:t>
            </a:r>
            <a:r>
              <a:rPr lang="fr-FR" dirty="0" err="1"/>
              <a:t>courtesy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http://www.makeuseof.com/tag/what-is-computerscience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C8BE9-A073-4FA6-A322-24968081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0DCAB7-E2F5-4C95-BCFD-7CA1C2BD6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2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E5B1-1DC2-4DDC-A024-52D3FE47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22" y="2244803"/>
            <a:ext cx="7196340" cy="178403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A7341-F5B6-4561-9DE0-271E0FBA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DF5D-124A-4502-8D24-1787D535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1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25F79-025F-4EF1-AAB1-879F39A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5" y="2246546"/>
            <a:ext cx="7243412" cy="184308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2A89E-4284-4A6E-A24D-1E041E76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37878E-E201-4C40-B63E-847D43E9C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54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2B43A-C76F-4C5B-8374-10141F95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19" y="2241058"/>
            <a:ext cx="7314014" cy="183615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9C17B-5DF8-44BF-AB29-DC9128F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A5DC2-9B41-4A3D-B7C6-8A52FCAC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9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FC92-D051-4372-AD46-888CA62C3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72" y="2241356"/>
            <a:ext cx="7323203" cy="18960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90B58-AF5C-414F-9C55-1058D6EC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34E9E-5B44-498E-B28A-F5F195B9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1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9AA6B-73F9-4706-A894-DC2FD723A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15" y="2237703"/>
            <a:ext cx="7336184" cy="190540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77213-C65D-483F-B0FB-1D2F1CC3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1FBF5-7F62-4842-9238-3F632837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86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DE68F-165B-4982-BBF0-C5AE6171B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50" y="2256015"/>
            <a:ext cx="7400472" cy="18812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F5AD5-9AE7-47BE-8BEA-BC0FAA2F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3B748-1757-4350-96BE-07B8093A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85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98C99-5758-492B-867B-98CD8F3A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32" y="2250071"/>
            <a:ext cx="7482528" cy="18686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5161A-4DB5-42A3-90E4-872C5811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32FA5-B6E4-49FE-84A3-3BD8E9B0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2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A5711-B476-4B3B-BB34-9426B9AD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69" y="2237151"/>
            <a:ext cx="7577066" cy="193015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88D7D-E4F0-440D-8F7F-3DE5A09B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E1DD2-8738-4667-BD2D-8DCB0742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69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Continue in this fashion, </a:t>
            </a:r>
            <a:r>
              <a:rPr lang="en-US" i="1" dirty="0">
                <a:solidFill>
                  <a:srgbClr val="FF0000"/>
                </a:solidFill>
              </a:rPr>
              <a:t>selecting</a:t>
            </a:r>
            <a:r>
              <a:rPr lang="en-US" i="1" dirty="0"/>
              <a:t> </a:t>
            </a:r>
            <a:r>
              <a:rPr lang="en-US" dirty="0"/>
              <a:t>the third-smallest, fourth-smallest, etc., until the list is sorted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B4351-173F-43E4-AB5B-22E879468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24" y="2248118"/>
            <a:ext cx="7460213" cy="200670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4ADCD-A691-4E27-B777-C3B2C3D74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9A030-D116-40F8-8FBE-D48EE415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71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classical problem: sorting data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sorting technique is </a:t>
            </a:r>
            <a:r>
              <a:rPr lang="en-US" b="1" dirty="0">
                <a:solidFill>
                  <a:srgbClr val="FF0000"/>
                </a:solidFill>
              </a:rPr>
              <a:t>insertion sort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repeatedly inserts the “next” card into its correct spot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F54B3-6271-4C27-AD31-9B892FB5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576513"/>
            <a:ext cx="7311507" cy="13718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EB229-478B-4CC8-B8FB-CFCF7E4EA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7F5DC-6F31-4577-95A3-9EF2DB3EA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893F4-5C1A-4E00-88E0-FDE7A85B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modern computing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F1324-0621-4CBB-8FE8-DCD966A43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Electronic health records are becoming increasingly important as time goes on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Consider issues (technical + others) that arise providing a </a:t>
            </a:r>
            <a:r>
              <a:rPr lang="en-US" dirty="0" err="1"/>
              <a:t>hw</a:t>
            </a:r>
            <a:r>
              <a:rPr lang="en-US" dirty="0"/>
              <a:t>/</a:t>
            </a:r>
            <a:r>
              <a:rPr lang="en-US" dirty="0" err="1"/>
              <a:t>sw</a:t>
            </a:r>
            <a:r>
              <a:rPr lang="en-US" dirty="0"/>
              <a:t> system to medical professionals and others who need access to digital medical records: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data will be stored? How? In what format?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will the data be accessed and displayed?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Who will have access? How will the data be secured?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will the data be backed up and preserved?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Answering these questions requires </a:t>
            </a:r>
            <a:r>
              <a:rPr lang="en-US" b="1" dirty="0"/>
              <a:t>computational thinking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6D82A-A276-4925-8845-434FDB13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C0D81-8DB5-4270-A559-937CE003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14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begin by leaving the first card (#5) where it 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B0567-B5E6-45B1-8E05-A10652E7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2576513"/>
            <a:ext cx="7311507" cy="13718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7C534-75D3-4830-AAA3-4A86A84AB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4EBCB-F793-4F07-A57B-8C06DABA4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63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second card (#3) is smaller than the first card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Insert</a:t>
            </a:r>
            <a:r>
              <a:rPr lang="en-US" dirty="0"/>
              <a:t> it in front of the first card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B317A-8BD0-4D6C-B0FB-63DF156A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94" y="2532720"/>
            <a:ext cx="7106720" cy="179255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58E78-5798-478D-8A83-FB7AC474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EB774-437D-4089-A953-DF5FC3D2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415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second card (#3) is smaller than the first card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Insert</a:t>
            </a:r>
            <a:r>
              <a:rPr lang="en-US" dirty="0"/>
              <a:t> it in front of the first card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B595A-08D1-4B69-8371-A993C340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2518487"/>
            <a:ext cx="7151176" cy="184354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6862D-9D87-4881-8D99-49A69909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5A1FD-7C49-43CB-920A-B0602278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38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third card (#6) is larger than the first two cards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So, we don’t need to move it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A5E03-3BB6-4586-AFCC-605F4CBBA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508773"/>
            <a:ext cx="7199521" cy="188594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35729-7820-4845-8F86-7983E9B8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3CAA-C373-4BEE-870E-7ECFAC16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18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fourth card (#1) is smaller than the first three cards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Insert</a:t>
            </a:r>
            <a:r>
              <a:rPr lang="en-US" dirty="0"/>
              <a:t> it in front of the first card, shifting the 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91639-4655-4BBF-9E7C-B04CA3A88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66" y="2476006"/>
            <a:ext cx="7653761" cy="198401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8D8FB-EBDE-473B-857B-F75F2B5E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4E1C-D59F-4FDE-A59D-558CE438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3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fourth card (#1) is smaller than the first three cards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Insert</a:t>
            </a:r>
            <a:r>
              <a:rPr lang="en-US" dirty="0"/>
              <a:t> it in front of the first card, shifting the 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91E92-8D7C-4EE8-866C-8C5E54A6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503622"/>
            <a:ext cx="7036351" cy="18935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670B1-CEC7-42C7-9F12-8B5AABD0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4B1FF-4398-439C-B938-745E63AF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15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fifth card (#7) is larger than the first four cards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So, we don’t need to move it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6A5F8-FB05-4CB9-8953-E06219D4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2513142"/>
            <a:ext cx="6927320" cy="185358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1DCC6-7BBD-4132-AB34-0341FB78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3656-8ED6-4B78-A24C-DBAC07FA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90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sixth card (#4) should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/>
              <a:t> in between the second (#3) and third (#5) cards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945AA-CF03-4866-8EDF-E81A59A61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2438889"/>
            <a:ext cx="6896198" cy="181631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930E-86CB-46BD-B7EC-6959F0967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B462B-8450-4504-8950-0D46A57C7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30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sixth card (#4) should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/>
              <a:t> in between the second (#3) and third (#5) cards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13F29-A949-465E-A81E-847175921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2387084"/>
            <a:ext cx="7547861" cy="201696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84A1C-FDD5-4237-83F5-DD1DAAAC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D79AD-F2B9-4214-A8ED-8916C41D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96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. The seventh card (#8) is larger than the first six cards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. So, we don’t need to move it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A1959-61A7-44C4-8E6D-7A20CE36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546282"/>
            <a:ext cx="7394154" cy="194174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AFBA6-9386-4DD9-B317-09D07A7F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7CD36-65C1-4AA7-B5F6-1C596AA91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0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of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614052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think of computers as modern inventions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Computing devices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go back thousands of years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have many of the same basic features of digital computers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Abacus </a:t>
            </a:r>
            <a:r>
              <a:rPr lang="en-US" dirty="0"/>
              <a:t>– an early device to record numeric values and do basic arithmetic (16th century B.C.)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https://www.youtube.com/watch?v=GF6nCmcQ5es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does an abacus have to do with laptops, smartphones and tablet computers???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A935F-F568-4817-8C61-2C83161B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665" y="3283936"/>
            <a:ext cx="4476669" cy="230961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4C9B3-BB48-4B38-AD78-F257FE5B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3AB9A-C372-4933-A812-80D83342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446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eighth card (#2) should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/>
              <a:t> in between the first (#1) and second (#3) cards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49385-AA38-4325-8BE1-891F5256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30" y="2560187"/>
            <a:ext cx="7271598" cy="19091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9EA24-9B3B-40A2-B3B8-9E14C0D8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58636-B108-4425-9FD5-6CF410B4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05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eighth card (#2) should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/>
              <a:t> in between the first (#1) and second (#3) cards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F4A7D-E894-4157-8265-124768DD2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237" y="2528015"/>
            <a:ext cx="7302178" cy="188295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C44AB-E9DD-4842-BBB3-2CB8B7C8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BC602-D887-4B2D-B234-348ADB17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6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eighth card (#2) should be </a:t>
            </a:r>
            <a:r>
              <a:rPr lang="en-US" dirty="0">
                <a:solidFill>
                  <a:srgbClr val="FF0000"/>
                </a:solidFill>
              </a:rPr>
              <a:t>inserted</a:t>
            </a:r>
            <a:r>
              <a:rPr lang="en-US" dirty="0"/>
              <a:t> in between the first (#1) and second (#3) cards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BA423-BD0A-4987-9595-7EF80F81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61" y="2532003"/>
            <a:ext cx="7274962" cy="191327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D1FFE-D19F-4C0C-8666-8C25FC94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981EA-D224-4BB7-B910-F71756AD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7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have just confirmed there can be different ways to solve the same computational problem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can derive many different </a:t>
            </a:r>
            <a:r>
              <a:rPr lang="en-US" b="1" dirty="0"/>
              <a:t>algorithms </a:t>
            </a:r>
            <a:r>
              <a:rPr lang="en-US" dirty="0"/>
              <a:t>for solving the sorting problem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Algorithm: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set of concrete steps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Steps solve a problem or accomplish some task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Solve in a finite amount of time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earliest algorithm known as Euclid’s algorithm dates from 300 BC and used to find the Lowest Common Denominator of two numbers. 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Selection Sort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Insertion Sort </a:t>
            </a:r>
            <a:r>
              <a:rPr lang="en-US" dirty="0"/>
              <a:t>algorithms are only two ways of sorting a list of values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New problem: Wish to sort a list of student records by their GPAs.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Would both of these algorithms work?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Yes! A hallmark of a good algorithm is that it is </a:t>
            </a:r>
            <a:r>
              <a:rPr lang="en-US" dirty="0">
                <a:solidFill>
                  <a:srgbClr val="0070C0"/>
                </a:solidFill>
              </a:rPr>
              <a:t>general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dirty="0"/>
              <a:t> can solve a wide variety of similar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8D9AE-8864-47F6-A1CE-53128844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AF1E0-D027-4F76-B825-8DFD92C6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42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ED04-836B-44B9-BA61-538D036A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1290-4467-4993-8801-57B415FC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94A9E-7783-49E4-B3FA-8A87ADA6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Arthur Lee, Tony Mione, Pravin Pawar - SUNY Korea - CSE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E0146-DA6A-41D4-9E00-3B6E76F1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3ED894-A21E-4597-904D-9E85A6D166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0769245"/>
              </p:ext>
            </p:extLst>
          </p:nvPr>
        </p:nvGraphicFramePr>
        <p:xfrm>
          <a:off x="1097280" y="2074054"/>
          <a:ext cx="8803178" cy="379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4562">
                  <a:extLst>
                    <a:ext uri="{9D8B030D-6E8A-4147-A177-3AD203B41FA5}">
                      <a16:colId xmlns:a16="http://schemas.microsoft.com/office/drawing/2014/main" val="2795781839"/>
                    </a:ext>
                  </a:extLst>
                </a:gridCol>
                <a:gridCol w="4538616">
                  <a:extLst>
                    <a:ext uri="{9D8B030D-6E8A-4147-A177-3AD203B41FA5}">
                      <a16:colId xmlns:a16="http://schemas.microsoft.com/office/drawing/2014/main" val="4110880307"/>
                    </a:ext>
                  </a:extLst>
                </a:gridCol>
              </a:tblGrid>
              <a:tr h="552929">
                <a:tc>
                  <a:txBody>
                    <a:bodyPr/>
                    <a:lstStyle/>
                    <a:p>
                      <a:r>
                        <a:rPr lang="en-US" dirty="0"/>
                        <a:t>What computer can do?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computer cannot do?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224744"/>
                  </a:ext>
                </a:extLst>
              </a:tr>
              <a:tr h="896394">
                <a:tc>
                  <a:txBody>
                    <a:bodyPr/>
                    <a:lstStyle/>
                    <a:p>
                      <a:r>
                        <a:rPr lang="en-US" dirty="0"/>
                        <a:t>Send email to a person if email address is known.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email of a person we met at a coffee shop.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35694"/>
                  </a:ext>
                </a:extLst>
              </a:tr>
              <a:tr h="896394">
                <a:tc>
                  <a:txBody>
                    <a:bodyPr/>
                    <a:lstStyle/>
                    <a:p>
                      <a:r>
                        <a:rPr lang="en-US" dirty="0"/>
                        <a:t>Calculate difference investment options based on historical data.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Choose a perfect investment or predict success and future of companies.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8791"/>
                  </a:ext>
                </a:extLst>
              </a:tr>
              <a:tr h="896394">
                <a:tc>
                  <a:txBody>
                    <a:bodyPr/>
                    <a:lstStyle/>
                    <a:p>
                      <a:r>
                        <a:rPr lang="en-US" dirty="0"/>
                        <a:t>Find information about colleges offering computer science course.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 a perfect decision on the best school to attend.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341255"/>
                  </a:ext>
                </a:extLst>
              </a:tr>
              <a:tr h="552929">
                <a:tc>
                  <a:txBody>
                    <a:bodyPr/>
                    <a:lstStyle/>
                    <a:p>
                      <a:r>
                        <a:rPr lang="en-US" dirty="0"/>
                        <a:t>Solve well defined problems.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 ambiguous problems.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43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773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E382-A320-48F0-BA38-4A0B2693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Unsolvable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27307-0F66-48D8-8126-7AA110002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computer tries to analyze every possible sequence of moves in response to this opening in a game of chess, it will have to consider over 1043 different games.</a:t>
            </a:r>
          </a:p>
          <a:p>
            <a:r>
              <a:rPr lang="en-US" dirty="0"/>
              <a:t>Computer solving one trillion combinations per second will compute the perfect game of chess if we are patient enough to wait 10</a:t>
            </a:r>
            <a:r>
              <a:rPr lang="en-US" baseline="30000" dirty="0"/>
              <a:t>21</a:t>
            </a:r>
            <a:r>
              <a:rPr lang="en-US" dirty="0"/>
              <a:t> years, so it is only unsolvable in a practical sense.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4A0B7-88BE-4CAC-B729-BA367113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Arthur Lee, Tony Mione, Pravin Pawar - SUNY Korea - CSE 101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3FA9B-1577-4AB7-B760-54738AA7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5FFD5-7FDB-4A03-99A7-CCBC857DC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14" y="3247813"/>
            <a:ext cx="3048381" cy="30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9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sum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Computer science is the discipline of how to solve problems using computers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strive for efficient, general solutions that will work on a wide variety of problem types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Although computer science has existed as a field for about 70 years, its roots in mathematics and computation go back thousands of years!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CS is a very peculiar field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relies partly on old mathematical ideas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advances in development of new techniques at an extraordinary pace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semester you will be exposed to many of the modern topics in CS and also to some of the older mathematical content that is still very relevant today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2280D-C81D-44EF-A342-EBDFB54B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72DDF-E2B2-43D3-B8CD-113BD911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373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658D7-904E-43D8-B292-9577FF222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39FEA-5DE1-4C54-8578-FF1043A9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4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of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555028" cy="40233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Modern computers borrow four important concepts from the abacus: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Storage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Data Representation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Calculation</a:t>
            </a:r>
          </a:p>
          <a:p>
            <a:pPr marL="749808" lvl="1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User Interface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Storage: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 abacus only stores numbers, which are the most fundamental type of </a:t>
            </a:r>
            <a:r>
              <a:rPr lang="en-US" b="1" dirty="0"/>
              <a:t>data </a:t>
            </a:r>
            <a:r>
              <a:rPr lang="en-US" dirty="0"/>
              <a:t>in modern computing.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a modern computer, all data – text, images, audio, video – is represented using binary numbers (1s and 0s)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6A0E6-9D23-4147-A9B8-0F643449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31E7F-A3D1-41E2-93EA-813D0DF7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54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of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11080" cy="4023360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dirty="0"/>
              <a:t>Data Representation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abacus represents numbers using beads on spindles.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Modern computers employ a variety of techniques for representing data on a variety of storage media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Magnetic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Optical</a:t>
            </a:r>
          </a:p>
          <a:p>
            <a:pPr lvl="2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Electrical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dirty="0"/>
              <a:t>Calculation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by moving beads on abacus’ spindles, user can perform addition, subtraction, multiplication, and division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Modern computers contain powerful </a:t>
            </a:r>
            <a:r>
              <a:rPr lang="en-US" b="1" dirty="0"/>
              <a:t>central processing units </a:t>
            </a:r>
            <a:r>
              <a:rPr lang="en-US" dirty="0"/>
              <a:t>that perform calculations at astonishing speeds</a:t>
            </a:r>
          </a:p>
          <a:p>
            <a:pPr marL="457200" indent="-457200">
              <a:spcBef>
                <a:spcPts val="6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dirty="0"/>
              <a:t>User Interface: 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beads and spindles on the abacus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Modern computers provide a wide variety of input and output devices for the user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A74AD-7FEC-4A7D-8B98-DE094098F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0123-12B1-4254-AC7B-813DE940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2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433E-E8A9-4EEC-AFE5-EE946F2F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history of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A7D2-76E4-40D5-99C4-C19EA684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17th century people began tinkering with physical devices that could do computations and calculations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Blaise Pascal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French mathematician and philosopher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one of a few to design and build a physical calculator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Calculator could only do addition and subtraction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Input is given using dials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Output is read on small windows above each dial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B00E1-EAE7-4C93-87E8-E0AD8805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24" y="2401683"/>
            <a:ext cx="4109455" cy="231919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3313A-85D2-41D3-8FD0-1649FF463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Arthur Lee, Tony </a:t>
            </a:r>
            <a:r>
              <a:rPr lang="en-US" dirty="0" err="1"/>
              <a:t>Mione</a:t>
            </a:r>
            <a:r>
              <a:rPr lang="en-US" dirty="0"/>
              <a:t>, Pravin Pawar - SUNY Korea - CSE 101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4F640-0965-4603-BAE8-1DDE92E5E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426C-F078-4967-9FE7-1015426B2B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269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3073</TotalTime>
  <Words>4228</Words>
  <Application>Microsoft Office PowerPoint</Application>
  <PresentationFormat>Widescreen</PresentationFormat>
  <Paragraphs>462</Paragraphs>
  <Slides>67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Retrospect</vt:lpstr>
      <vt:lpstr>Introduction to Computational and Algorithmic Thinking</vt:lpstr>
      <vt:lpstr>Announcements</vt:lpstr>
      <vt:lpstr>What is Computer Science</vt:lpstr>
      <vt:lpstr>Are you a good fit for CS?</vt:lpstr>
      <vt:lpstr>A modern computing problem</vt:lpstr>
      <vt:lpstr>A quick history of computing</vt:lpstr>
      <vt:lpstr>A quick history of computing</vt:lpstr>
      <vt:lpstr>A quick history of computing</vt:lpstr>
      <vt:lpstr>A quick history of computing</vt:lpstr>
      <vt:lpstr>Programmable devices</vt:lpstr>
      <vt:lpstr>Rise of Analytical Engine </vt:lpstr>
      <vt:lpstr>PowerPoint Presentation</vt:lpstr>
      <vt:lpstr>Programmable devices</vt:lpstr>
      <vt:lpstr>Programmable computers</vt:lpstr>
      <vt:lpstr>Programmable computers</vt:lpstr>
      <vt:lpstr>Programmable computers</vt:lpstr>
      <vt:lpstr>Transistors</vt:lpstr>
      <vt:lpstr>Transistors</vt:lpstr>
      <vt:lpstr>Computing systems</vt:lpstr>
      <vt:lpstr>Modern computer architecture</vt:lpstr>
      <vt:lpstr>Modern computer architecture</vt:lpstr>
      <vt:lpstr>Modern computer architecture</vt:lpstr>
      <vt:lpstr>Modern computer architecture</vt:lpstr>
      <vt:lpstr>The fetch-decode-execute cycle</vt:lpstr>
      <vt:lpstr>The fetch-decode-execute cycle</vt:lpstr>
      <vt:lpstr>What about the software?</vt:lpstr>
      <vt:lpstr>What is computational thinking?</vt:lpstr>
      <vt:lpstr>A classical problem: Sorting data</vt:lpstr>
      <vt:lpstr>A classical problem: Sorting data</vt:lpstr>
      <vt:lpstr>A classical problem: Sorting data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Selection sort</vt:lpstr>
      <vt:lpstr>A classical problem: sorting data (2)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Sorting algorithms</vt:lpstr>
      <vt:lpstr>Limits of Computation</vt:lpstr>
      <vt:lpstr>Unsolvable Problems</vt:lpstr>
      <vt:lpstr>To sum up…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Computational and Algorithmic Thinking</dc:title>
  <dc:creator>Antonino Mione</dc:creator>
  <cp:lastModifiedBy>Pravin Pawar</cp:lastModifiedBy>
  <cp:revision>85</cp:revision>
  <dcterms:created xsi:type="dcterms:W3CDTF">2018-01-06T23:48:52Z</dcterms:created>
  <dcterms:modified xsi:type="dcterms:W3CDTF">2019-02-26T06:00:23Z</dcterms:modified>
</cp:coreProperties>
</file>